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69" r:id="rId16"/>
    <p:sldId id="272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8" d="100"/>
          <a:sy n="68" d="100"/>
        </p:scale>
        <p:origin x="-1386" y="-4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A494E-5E8E-4F50-8AA7-978DD120A7F9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C5BF95-AC8A-449D-B318-C4CC607A42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960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C5BF95-AC8A-449D-B318-C4CC607A42B9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9228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F9F2BB-94DD-45C0-A1D8-AEFE7994A7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B6CE661-F8F0-4F1F-9484-4FE4BC940F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48AFE13-1713-40FC-BE4E-8BB2A6B91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641C-A440-4BCC-A0C2-921B88DB4055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9824DEF-684E-4CDB-9CEA-733D8CEC9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9E9B82F-E347-42AA-B298-230CB1EF1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A5F-6C40-4D2C-B51B-8B391E847F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0871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C353610-8182-4D57-A6CE-35A9CAA7B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1681140E-A492-459B-9521-CD7D8004E6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82B729D-73D6-41B1-A7FE-FA9BF2DFD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641C-A440-4BCC-A0C2-921B88DB4055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01E7E13-2B7A-4E47-AFD5-2A9F8F6BB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BC1CEF0-9276-4896-8D9C-42F735E1D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A5F-6C40-4D2C-B51B-8B391E847F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0807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6AEC7B2F-F302-4945-B7E9-F7B75C56D4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C0CF1C75-1E6C-473B-AF81-BE372979E1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1829995-24DD-4DF9-871F-B3AFA7C5E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641C-A440-4BCC-A0C2-921B88DB4055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684678C-8537-44CD-82E1-92122BE47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C14B7A7-97DB-48FF-9BEA-EE928EDFA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A5F-6C40-4D2C-B51B-8B391E847F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7415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C8FB464-FD74-4623-B954-775DFF27A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E4CCE18-A20A-461E-8B29-02EF6DDE2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35ABD49-5A2E-4838-AAEB-97655A5E9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641C-A440-4BCC-A0C2-921B88DB4055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F8A3157-431E-4F0B-B32C-895016FE8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8A24A18-263B-46E9-B0EB-DA2C79F87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A5F-6C40-4D2C-B51B-8B391E847F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2779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3846272-AC44-4462-8DC5-4DD7B2FB0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4962D61-588A-4184-8CE7-3B319F6B1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743745B-AFBF-4829-BB29-0A440FF1E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641C-A440-4BCC-A0C2-921B88DB4055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2C000EA-177A-4019-BF96-B26E8BDD4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7FA9302-B474-4D76-A177-3C5E8FF7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A5F-6C40-4D2C-B51B-8B391E847F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2128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D9A90BB-AB2B-426F-A1B8-209FDD824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CFA3B17-0E94-4803-B160-0186D21AAC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C5CAE53B-DB89-433C-A76C-96846D98E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B7AFAE8-8629-4A45-A98A-596B42846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641C-A440-4BCC-A0C2-921B88DB4055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D109C38-7EAF-4BDC-BAF2-3E3546A6F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2FEC56B-5955-4B2F-8751-D2600C7A0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A5F-6C40-4D2C-B51B-8B391E847F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7475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6306DAF-DCE6-4975-BC9A-0E585E09A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FA992FC-BDBE-42AD-A21E-A687C0EAB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2D22F05F-821E-4339-AA1F-A895075A1B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2AF548AA-F79A-40D9-BB55-D1D1035D2D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0C753CCF-99E7-4E22-886B-7874B49B4B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14FC7093-4807-4136-9C18-40C56A8AE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641C-A440-4BCC-A0C2-921B88DB4055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27AEC52B-DA22-4C88-B504-DC8732853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A458D7D1-F7DD-4A2E-899F-6FBFDA017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A5F-6C40-4D2C-B51B-8B391E847F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4496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2DCCE12-AE8B-4613-8242-0CE4F7019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A1A4FE7C-5AC4-40AF-BDDB-5EF29E745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641C-A440-4BCC-A0C2-921B88DB4055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CA6107B-DD69-4D50-84C1-68EBE346D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296F79C-BBD4-496F-B5C9-4088F2F38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A5F-6C40-4D2C-B51B-8B391E847F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3247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D79ADBA4-7CC1-469A-B45F-48624BBA6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641C-A440-4BCC-A0C2-921B88DB4055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B7A52F6D-8B1A-46F0-8E84-415099A29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E8865D9-014F-4025-9B36-4CC1B2E5F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A5F-6C40-4D2C-B51B-8B391E847F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0018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3C81680-632C-4F4A-963C-C1BE24DD7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55A6B61-9072-4C07-BDB9-C37B47050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6DA83BD-0F92-4C97-BF9E-0AB611610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F14E2E6-5696-40A5-A73C-3004F125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641C-A440-4BCC-A0C2-921B88DB4055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6CC0A0F-387E-46C1-9165-FF101D527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462D113-EEEA-4CF6-8568-46B8F8C79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A5F-6C40-4D2C-B51B-8B391E847F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063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971D9A7-603B-4DD3-AFD9-CD66A32C0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ADD2B627-5829-41EC-8A9F-B6D0A1F556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01655931-521D-45B3-85FA-4F4F09E5EC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7D10419-05D8-409F-A5E1-EA503C8B2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641C-A440-4BCC-A0C2-921B88DB4055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3F341E3-3DF2-4784-9C9D-AF7E421D8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02B6F19-1926-4D79-83E6-455D60CB6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A5F-6C40-4D2C-B51B-8B391E847F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7319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039ABDC-BF75-4480-87AE-E2ADF995E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D18932D-7E6B-4BD7-9029-58BB7748D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07097DF-1B19-4A4C-A548-ECE12F2215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B641C-A440-4BCC-A0C2-921B88DB4055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B1D9C1C-2530-4410-98ED-E33960DCF9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B5A28AB-8A24-43F1-ACAE-F0C858937A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65A5F-6C40-4D2C-B51B-8B391E847F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583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adalin.mospsy.ru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adalin.mospsy.ru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adalin.mospsy.ru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adalin.mospsy.ru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83362529-7048-4863-A4DA-00915AD4023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553" y="0"/>
            <a:ext cx="12147447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6196B30-17BE-424F-A29C-EB07D47F45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1885" y="294969"/>
            <a:ext cx="10309122" cy="2490434"/>
          </a:xfrm>
        </p:spPr>
        <p:txBody>
          <a:bodyPr>
            <a:noAutofit/>
          </a:bodyPr>
          <a:lstStyle/>
          <a:p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 будущих первоклассников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7632CAA-2492-4B01-AEB3-224519387F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67556" y="3602037"/>
            <a:ext cx="2724443" cy="2742491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                    </a:t>
            </a:r>
          </a:p>
          <a:p>
            <a:endParaRPr lang="ru-RU" dirty="0"/>
          </a:p>
          <a:p>
            <a:endParaRPr lang="ru-RU" dirty="0"/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                                                                                                                                                                                              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Подготовили:</a:t>
            </a:r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</a:t>
            </a:r>
            <a:r>
              <a:rPr lang="ru-RU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Тембель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О.Ю.</a:t>
            </a:r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</a:t>
            </a:r>
            <a:r>
              <a:rPr lang="ru-RU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Чувилина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Н.В.</a:t>
            </a:r>
          </a:p>
        </p:txBody>
      </p:sp>
    </p:spTree>
    <p:extLst>
      <p:ext uri="{BB962C8B-B14F-4D97-AF65-F5344CB8AC3E}">
        <p14:creationId xmlns:p14="http://schemas.microsoft.com/office/powerpoint/2010/main" xmlns="" val="3259830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53E03D0-9A72-4D9D-A41A-52419EF1FE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775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9FD08AD-E962-49F1-8C61-E1EB476FE0B3}"/>
              </a:ext>
            </a:extLst>
          </p:cNvPr>
          <p:cNvSpPr txBox="1"/>
          <p:nvPr/>
        </p:nvSpPr>
        <p:spPr>
          <a:xfrm>
            <a:off x="1223890" y="661182"/>
            <a:ext cx="10128738" cy="67529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Еж, Крот и Сорока затихли. В Лесной школе было тихо и свежо. В ожидании первоклассников деревья на школьном дворе принарядились и шелестели своей желто-красной листвой. Казалось, что они тоже разговаривают.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Пора, пора! - объявляет всему лесу клен.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76250" marR="190500" indent="-28575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Tx/>
              <a:buChar char="-"/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школу, в школу! - шепчет березка.</a:t>
            </a:r>
          </a:p>
          <a:p>
            <a:pPr marL="190500" marR="190500">
              <a:spcBef>
                <a:spcPts val="500"/>
              </a:spcBef>
              <a:spcAft>
                <a:spcPts val="500"/>
              </a:spcAft>
            </a:pPr>
            <a:r>
              <a:rPr lang="ru-RU" sz="1600" b="1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Вторая сказка.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Букет для учителя.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 </a:t>
            </a: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лесу суета, переполох. Заяц бегает целый день в поисках сумки для сынишки. Зайчонок собрался завтра в школу, а портфеля нет. Как же ему книжки да тетрадки носить? Белка обещала помочь. Она своей дочке-то портфель настоящий смастерила, с отделениями, с ремешками и кармашками.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Медведица трудится над костюмчиком для Медвежонка. "Ведь в школу надо нарядным идти, как на праздник", - ласково приговаривала она, отглаживая белый воротничок у рубашки.</a:t>
            </a: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Лисичка волнуется: "Надо Лисенка помыть, расчесать, красиво и аккуратно хвостик уложить, а его все нет, все где-то с Волчонком играет!«</a:t>
            </a: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 Лисенок, Волчонок, Медвежонок вместе с Белочкой и Зайчонком занимались важным и нужным делом. Наши будущие первоклассники в лесу собирали букет для своего учителя. Собирали и разговаривали.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3676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8DC80800-0759-4E37-A697-C139412588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8F40C75-FCC7-4637-91E9-8C094C6CE686}"/>
              </a:ext>
            </a:extLst>
          </p:cNvPr>
          <p:cNvSpPr txBox="1"/>
          <p:nvPr/>
        </p:nvSpPr>
        <p:spPr>
          <a:xfrm>
            <a:off x="759655" y="464234"/>
            <a:ext cx="10747716" cy="6116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Ой, Белочка, как же ты будешь в школе учиться? Ты все прыгаешь да прыгаешь, - волновался за подружку Лисенок.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Не знаю, - ответила Белочка, - я действительно не могу усидеть на месте спокойно.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Ничего, - успокоил ее Зайчонок, - там, говорят, перемены будут, вот на них и попрыгаешь.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Перемены? - удивился Волчонок. - А мне папа говорил, что в школе будут уроки, на которых будем учиться, узнавать что-то новое.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Это правильно! - поддержал друга Медвежонок. - Для этого мы в школу-то и идем.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Да, но все время учиться, долго сидеть за столами мы не сможем, устанем, - объяснял Зайчонок, поэтому придумали перемены, где можно отдохнуть, поиграть.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Поживем - увидим, - проворчал Медвежонок, - а сейчас давай цветы самые красивые выбирать, чтобы Учителю-Ежу понравились.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А какой он - учитель? - поинтересовалась Белочка. - Добрый он или злой?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Не знаю... - размышлял Волчонок. - Самое главное, мне кажется, чтобы он был умным, чтобы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много знал и умел.</a:t>
            </a: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А я хочу, чтобы добрым был, - продолжала Белочка, - чтобы все разрешал.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Представь себе, что тогда за уроки будут! - удивился Лисенок. - Одному разрешили кричать,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другому скакать, а третьему в игрушки играть!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3978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04B2E1D2-272B-4239-A89D-64FEB46024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01EA6CB-6C12-4FF3-ABB0-98A417D7123C}"/>
              </a:ext>
            </a:extLst>
          </p:cNvPr>
          <p:cNvSpPr txBox="1"/>
          <p:nvPr/>
        </p:nvSpPr>
        <p:spPr>
          <a:xfrm>
            <a:off x="872196" y="407963"/>
            <a:ext cx="10789921" cy="51063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ребята-зверята весело засмеялись.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Мне хотелось бы учителя доброго, но строгого и справедливого, чтобы смог понять и простить, по мочь в трудную минуту и чтобы на уроке с ним было интересно, - закончила свои рассуждения Белочка.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Да, это было бы хорошо... - подтвердил Медвежонок.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А мне кажется, что каждому из нас свой учитель мечтается, - тихо произнес Зайчонок.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Ты что-то загрустил, Зайчонок, боишься? - удивился Волчонок. - Смелее! Пусть будет учитель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такой, какой он есть, а не выдуманный!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А мне мама говорила, что в учителя идут только те, которые любят детей и хотят их многому научить! - воскликнула Белочка.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Ой, ребята, смотрите, какой у нас большой и красивый букет получился! - обрадовался Лисенок.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"Наверное, нашему учителю будет очень приятно!" - подумали завтрашние первоклассники.</a:t>
            </a:r>
          </a:p>
          <a:p>
            <a:pPr marL="190500" marR="190500"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3"/>
              </a:rPr>
              <a:t>http://adalin.mospsy.ru</a:t>
            </a:r>
            <a:endParaRPr lang="ru-RU" sz="1400" dirty="0">
              <a:solidFill>
                <a:srgbClr val="424242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4681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F2AB5E8-DE80-4237-A9D3-FBD43D1883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FA3AB5D-CA55-4026-B715-586E03342E57}"/>
              </a:ext>
            </a:extLst>
          </p:cNvPr>
          <p:cNvSpPr txBox="1"/>
          <p:nvPr/>
        </p:nvSpPr>
        <p:spPr>
          <a:xfrm>
            <a:off x="942535" y="351692"/>
            <a:ext cx="10536702" cy="6930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0500" marR="190500">
              <a:spcBef>
                <a:spcPts val="500"/>
              </a:spcBef>
              <a:spcAft>
                <a:spcPts val="500"/>
              </a:spcAft>
            </a:pPr>
            <a:r>
              <a:rPr lang="ru-RU" sz="1600" b="1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Третья сказка. Страшные страхи</a:t>
            </a:r>
            <a:endParaRPr lang="ru-RU" sz="1600" b="1" dirty="0">
              <a:solidFill>
                <a:srgbClr val="42424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Наступило первое сентября. Каждому ученику понятно - в этот день дружно идем в школу! А для первоклассников – 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особенный день: день знакомства со школой, с учителем, с классом.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 algn="l"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Солнышко улыбалось нашим первоклассникам, еще теплый ветерок подгонял их в пути.</a:t>
            </a:r>
          </a:p>
          <a:p>
            <a:pPr marL="190500" marR="190500" algn="l"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Аккуратные, красивые, с настоящими портфелями и с ярким букетом цветов приближались они к Лесной школе.</a:t>
            </a:r>
          </a:p>
          <a:p>
            <a:pPr marL="190500" marR="190500" algn="l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Около школы учеников встречал Учитель-Еж. Он внимательно рассматривал каждого ученика и добродушно улыбался. Букет ему очень понравился,  Еж оценил старания ребят. "Спасибо!" - произнес Учитель, и его глаза засветились веселыми огоньками.</a:t>
            </a:r>
          </a:p>
          <a:p>
            <a:pPr marL="190500" marR="190500" algn="l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Сорока шумно приветствовала учеников звонком, который эхом разнесся по всему лесу.</a:t>
            </a:r>
          </a:p>
          <a:p>
            <a:pPr marL="190500" marR="190500" algn="l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Прошу всех пройти в класс и выбрать парту, где вам будет удобно учиться! - торжественно произнес Еж.</a:t>
            </a:r>
          </a:p>
          <a:p>
            <a:pPr marL="190500" marR="190500" algn="l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Первоклассники осторожно проследовали за учителем, но, увидев светлый класс, осмотрелись и смело нашли себе подходящее место.</a:t>
            </a:r>
          </a:p>
          <a:p>
            <a:pPr marL="190500" marR="190500" algn="l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На первом уроке сегодня мы будем знакомиться, - спокойно произнес Еж. - Вы расскажете, как вас зовут, чем любите заниматься.</a:t>
            </a:r>
          </a:p>
          <a:p>
            <a:pPr marL="190500" marR="190500" algn="l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Каждый из учеников рассказывал о своих любимых играх, мультиках, книгах и даже о любимых сладостях. Только Зайчонок ничего не рассказывал. Он сжался в комочек и спрятался за парту так, что выглядывали одни дрожащие ушки. Еж не сразу обратился к нему, подождал, пока все ученики выскажутся.</a:t>
            </a:r>
          </a:p>
          <a:p>
            <a:pPr marL="190500" marR="190500" algn="l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 algn="l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 algn="l">
              <a:spcBef>
                <a:spcPts val="500"/>
              </a:spcBef>
              <a:spcAft>
                <a:spcPts val="500"/>
              </a:spcAft>
            </a:pP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1790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2A04138E-297A-4D9D-86A3-35CA58B911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DEFEBE5-2392-48A3-BDB8-EF51627DA66C}"/>
              </a:ext>
            </a:extLst>
          </p:cNvPr>
          <p:cNvSpPr txBox="1"/>
          <p:nvPr/>
        </p:nvSpPr>
        <p:spPr>
          <a:xfrm>
            <a:off x="675249" y="304695"/>
            <a:ext cx="11015003" cy="7109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 как тебя зовут? И чем ты любишь заниматься? - прозвучало над заячьим ушком.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Я? Не-не-не знаю! - дрожащим голосом прошептал Зайчонок.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Кто тебя так напугал? - забеспокоился Учитель.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Бра-братишка... - ответил Зайчонок, - он сказал, что в школе меня проучат как следует, да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еще будут наказывать хворостинками.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первоклассники рассмеялись.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 что еще рассказывал твой братишка про школу? - продолжал спрашивать Еж.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Он говорил... - уже смелее произнес Зайчик, - что у Вас очень острые иголки и что непослушных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учеников Вы больно ими колете.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Еж, все ученики и даже сам Зайчонок дружно смеялись.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Да, твой братишка - фантазер! - с улыбкой сказал Учитель-Еж. - Наверное, ему не хотелось отпускать тебя в школу, потому что не с кем будет играть. Вот он и придумал эти страшилки.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Наверное... - уже спокойно отвечал Зайчонок, - еще он обиделся на меня за то, что я научился лучше его прыгать и бегать.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 ты любишь бегать и прыгать? - уточнил Учитель.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Очень! - радостно ответил Зайчонок.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Очень хорошо! Значит, ты будешь на физкультуре лучшим учеником! А на перемене поможешь организовывать подвижные игры для отдыха.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этих слов Учителя прозвенел звонок с урока, и Еж пригласил ребят в коридор отдохнуть.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Первоклассники с улыбкой выходили из класса, а Зайчонок уверенно шагал впереди всех.</a:t>
            </a:r>
          </a:p>
          <a:p>
            <a:pPr marL="190500" marR="19050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только три сказки из 30 остальные Вы дорогие родители можете прочитать пройдя по ссылке  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424242"/>
                </a:solidFill>
                <a:effectLst/>
                <a:uLnTx/>
                <a:uFillTx/>
                <a:latin typeface="Verdana" panose="020B0604030504040204" pitchFamily="34" charset="0"/>
                <a:ea typeface="Times New Roman" panose="02020603050405020304" pitchFamily="18" charset="0"/>
                <a:cs typeface="+mn-cs"/>
                <a:hlinkClick r:id="rId3"/>
              </a:rPr>
              <a:t>http://adalin.mospsy.ru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424242"/>
              </a:solidFill>
              <a:effectLst/>
              <a:uLnTx/>
              <a:uFillTx/>
              <a:latin typeface="Verdana" panose="020B0604030504040204" pitchFamily="34" charset="0"/>
              <a:ea typeface="Times New Roman" panose="02020603050405020304" pitchFamily="18" charset="0"/>
              <a:cs typeface="+mn-cs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52241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18F3F74F-D98D-43F8-9870-BDAB53F03B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9DB182B-364F-4CDE-993D-85B64A3761B5}"/>
              </a:ext>
            </a:extLst>
          </p:cNvPr>
          <p:cNvSpPr txBox="1"/>
          <p:nvPr/>
        </p:nvSpPr>
        <p:spPr>
          <a:xfrm>
            <a:off x="1083212" y="450166"/>
            <a:ext cx="10775853" cy="19926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b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После сказок для школьной адаптации предложите детям поупражняться в сочинении правил-стихотворений. Когда дети сочиняют, они самостоятельно обдумывают правила, осмысливают их назначение. Первоклассники могут нарисовать свои правила. Творческий подход добавит положительных эмоций в выполнение школьных правил и в организацию дисциплины. Адаптационный этап проходит по-разному у каждого ученика, поинтересуйтесь, какую школу хотели бы создать ваши дети, какого хотели бы учителя. Ответы детей помогут педагогу выявить удовлетворенность детей школьным обучением, наличие у них эмоциональных переживаний, школьной тревоги, стрессовой ситуации.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6E1D6A6-D2C2-4E5E-A2C0-E0A06E4E4D44}"/>
              </a:ext>
            </a:extLst>
          </p:cNvPr>
          <p:cNvSpPr txBox="1"/>
          <p:nvPr/>
        </p:nvSpPr>
        <p:spPr>
          <a:xfrm>
            <a:off x="2999935" y="2997275"/>
            <a:ext cx="619681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0500" marR="19050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424242"/>
                </a:solidFill>
                <a:effectLst/>
                <a:uLnTx/>
                <a:uFillTx/>
                <a:latin typeface="Verdana" panose="020B0604030504040204" pitchFamily="34" charset="0"/>
                <a:ea typeface="Times New Roman" panose="02020603050405020304" pitchFamily="18" charset="0"/>
                <a:cs typeface="+mn-cs"/>
                <a:hlinkClick r:id="rId3"/>
              </a:rPr>
              <a:t>Ссылка на сказки http://adalin.mospsy.ru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424242"/>
              </a:solidFill>
              <a:effectLst/>
              <a:uLnTx/>
              <a:uFillTx/>
              <a:latin typeface="Verdana" panose="020B0604030504040204" pitchFamily="34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64430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DDCF6A1F-57AF-4983-90F8-7AD208FD4D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5915708-B5C9-401B-B1FE-BBDD13710566}"/>
              </a:ext>
            </a:extLst>
          </p:cNvPr>
          <p:cNvSpPr txBox="1"/>
          <p:nvPr/>
        </p:nvSpPr>
        <p:spPr>
          <a:xfrm>
            <a:off x="844062" y="373480"/>
            <a:ext cx="10466363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sz="7200" b="1" i="1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7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7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ЖЕЛАЕМ УСПЕХОВ!</a:t>
            </a:r>
            <a:endParaRPr lang="ru-RU" sz="7200" b="0" i="0" dirty="0">
              <a:solidFill>
                <a:srgbClr val="FF0000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8797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F71E2568-A606-4836-B42B-F9624E699E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1FABF91-A238-4C02-8663-C951EA481B73}"/>
              </a:ext>
            </a:extLst>
          </p:cNvPr>
          <p:cNvSpPr txBox="1"/>
          <p:nvPr/>
        </p:nvSpPr>
        <p:spPr>
          <a:xfrm>
            <a:off x="2890684" y="246298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3B863A0-726A-4CB0-B809-0E86D72428B3}"/>
              </a:ext>
            </a:extLst>
          </p:cNvPr>
          <p:cNvSpPr txBox="1"/>
          <p:nvPr/>
        </p:nvSpPr>
        <p:spPr>
          <a:xfrm>
            <a:off x="2997609" y="261257"/>
            <a:ext cx="8439647" cy="35961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«Быть готовым к школе-не значит уметь читать, писать и считать.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Быть готовым к школе – значит быть готовым всему этому научиться».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Д.П.Н     </a:t>
            </a:r>
            <a:r>
              <a:rPr lang="ru-RU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Л.А.Венгер</a:t>
            </a:r>
            <a:endParaRPr lang="ru-RU" sz="2800" b="1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</a:t>
            </a:r>
            <a:endParaRPr lang="ru-RU" sz="2800" b="1" i="1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731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F71E2568-A606-4836-B42B-F9624E699E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1FABF91-A238-4C02-8663-C951EA481B73}"/>
              </a:ext>
            </a:extLst>
          </p:cNvPr>
          <p:cNvSpPr txBox="1"/>
          <p:nvPr/>
        </p:nvSpPr>
        <p:spPr>
          <a:xfrm>
            <a:off x="2890684" y="246298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3B863A0-726A-4CB0-B809-0E86D72428B3}"/>
              </a:ext>
            </a:extLst>
          </p:cNvPr>
          <p:cNvSpPr txBox="1"/>
          <p:nvPr/>
        </p:nvSpPr>
        <p:spPr>
          <a:xfrm>
            <a:off x="449943" y="261257"/>
            <a:ext cx="11379200" cy="5444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Проблема адаптации первоклассников к школе является актуальной как для родителей, так и для всей системы образования. Приходя в школу, попадая в новую для себя ситуацию, практически все дети переживают и волнуются. И учитель,  и воспитатель, а также  родители заинтересованы в том, чтобы первоклассники как можно быстрее и успешнее вошли в школьную жизнь.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 Большинство первоклассников приходят в школу из детского сада. Там были игры, прогулки, спокойный режим, дневной сон, всегда рядышком воспитательница. Там нынешние первоклассники были самыми старшими детьми! В школе все по-другому: здесь - работа в достаточно напряженном режиме и новая жесткая система требований. Для того, чтобы приспособиться к ним, нужны силы и время.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успешной адаптации первоклассников очень важна мотивация учения. На первом году она в основном обеспечивается взрослыми. От того, как они реагируют на попытки малышей освоить или узнать что-то новое, во многом зависит, захотят ли первоклассники учиться. Для развития учебной мотивации важно, чтобы первые шаги ребенка в школе встречали заинтересованность и понимание со стороны взрослых.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8767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CA393B5-999E-4BE9-8AFA-E0180CA72A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1171A86-7B4D-4108-BE08-FDC3AC433383}"/>
              </a:ext>
            </a:extLst>
          </p:cNvPr>
          <p:cNvSpPr txBox="1"/>
          <p:nvPr/>
        </p:nvSpPr>
        <p:spPr>
          <a:xfrm>
            <a:off x="1489587" y="228051"/>
            <a:ext cx="9468465" cy="64843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320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Рекомендации для родителей</a:t>
            </a:r>
            <a:r>
              <a:rPr lang="ru-RU" sz="1300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 Изучайте своего ребенка, наблюдая за ним в различных ситуациях, что поможет лучше узнать своего малыша, те или иные черты его характера.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Развивайте двигательную активность ребенка, т.к. выносливый ребенок, который привык к физическим нагрузкам, переносит адаптацию легче, чем слабый и малоподвижный ребенок.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потакайте всем прихотям ребенка, не злоупотребляйте лаской, т.к. это может привести к упрямству и капризности.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подавляйте тягу к самостоятельности.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Постарайтесь отвечать на все вопросы ребенка, т.к. любознательность в этом возрасте не знает границ.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Научите ребенка самостоятельно справляться с возникающими школьными трудностями.</a:t>
            </a:r>
            <a:endParaRPr lang="en-US" sz="1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нервничайте и не расстраивайтесь из-за неудач ребенка, т.к. он боится лишний раз огорчить родителей.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говорите о школе плохо, не критикуйте учителей в присутствии детей.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Следите за режимом дня ребенка.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7746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B1F6D86B-5E43-4293-A495-C82B1F8FB1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" y="0"/>
            <a:ext cx="12192001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256E7BF-D8BD-4096-9D03-51204087EE5F}"/>
              </a:ext>
            </a:extLst>
          </p:cNvPr>
          <p:cNvSpPr txBox="1"/>
          <p:nvPr/>
        </p:nvSpPr>
        <p:spPr>
          <a:xfrm>
            <a:off x="1725561" y="265471"/>
            <a:ext cx="8893278" cy="6644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Учите ребенка дружить с детьми: быть честными, уважать друзей, приглашайте в свой дом, не допускайте предательства, критикуйте, не унижая, а поддерживая. Помните, что дружба детства, которая будет поддержана вами, возможно, станет опорой вашего ребенка во взрослой жизни.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«Это заветное желание каждого отца, каждой матери -чтобы детям хотелось хорошо учиться. Оно имеет своим источником желание принести матери и отцу радость. А это желание пробуждается в детском сердце лишь тогда, ребенок уже пережил, испытал радость творения добра для людей. Я глубоко убежден, что заставить ребенка хорошо учиться можно, побудив его к добрым поступкам для блага людей, утвердив в его сердце чуткость к окружающему миру, воспитав способность познавать душевный мир другого человека сердцем.» (Сухомлинский В.А.)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Помните: Ваш ребенок будет учиться в школе не так, как когда-то учились вы. Никогда не ругайте ребенка обидными словами за неспособность что-то понять или сделать. Старайтесь только положительно оценивать учебу вашего малыша, даже если вам кажется, что его успехи явно недостаточны. Живите во имя своего ребенка, проявляйте к нему максимум внимания, переживайте за каждую неудачу малыша и радуйтесь даже самым маленьким его успехам. Будьте ему другом, тогда малыш доверит вам самое сокровенное.</a:t>
            </a:r>
            <a:endParaRPr lang="ru-RU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9629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40C91013-BBCC-4E1F-B199-3840CB9D24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11CB7CA-4069-4129-A891-2F06A36A981D}"/>
              </a:ext>
            </a:extLst>
          </p:cNvPr>
          <p:cNvSpPr txBox="1"/>
          <p:nvPr/>
        </p:nvSpPr>
        <p:spPr>
          <a:xfrm>
            <a:off x="1439917" y="728420"/>
            <a:ext cx="9753600" cy="34746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16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Поступление в школу - это новый этап в жизни ребенка. Многие дети с трепетом и волнением переступают порог школы. Ведь их личность стала занимать более значимую социальную позицию - школьника. Это торжественное событие иногда омрачается тревогой, страхом неизвестности. Чтобы избежать негативных эмоций у первоклассников, помочь им в адаптации к школе, предлагаем использовать терапевтические сказки. Сопереживая сказочным героям, дети обращаются к своим чувствам. Первоклассникам легче рефлексировать свои поступки, осознавать причины своих волнений через сказочные образы лесных школьников. Типичное описание школьных атрибутов, класса, правил и др. позволит снизить школьную тревогу у детей, сформировать позитивные модели поведения в реальной жизни.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1600" dirty="0">
                <a:solidFill>
                  <a:srgbClr val="42424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7145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7123F771-460C-434A-8C5B-4AB5F0F15B3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34F1E4F-D301-4ADA-A2E0-1F54EBC7C45D}"/>
              </a:ext>
            </a:extLst>
          </p:cNvPr>
          <p:cNvSpPr txBox="1"/>
          <p:nvPr/>
        </p:nvSpPr>
        <p:spPr>
          <a:xfrm>
            <a:off x="1028700" y="1092200"/>
            <a:ext cx="10287000" cy="60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Жили-были... Каждый ребенок слышит эти слова с удовольствием, теплотой и надеждой на что-то новое, интересное. Сказки рассказывают мамы, бабушки, воспитатели в детском саду. Дети выбирают удобную позу, прижимаются к любимым взрослым или к мягким, пушистым игрушкам и слушают сказки, рассказы, истории.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 Для школьников такие приятные вечера часто остаются в памяти как воспоминание о беззаботном детстве. Родители все реже читают детям вслух. Школьники читают сами, и, скорее всего, не сказки, а программные произведения. Но бывают моменты, когда хочется вернуться в мир детства, вновь почувствовать теплоту и единство семьи.</a:t>
            </a: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Предлагаемые тридцать "лесных" сказок раскрывают пять основных тем для первоклассников, старших дошкольников и для учеников начальной школы:</a:t>
            </a:r>
          </a:p>
          <a:p>
            <a:pPr marL="533400" marR="190500" indent="-3429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AutoNum type="arabicPeriod"/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адаптация к школе;</a:t>
            </a:r>
          </a:p>
          <a:p>
            <a:pPr marL="533400" marR="190500" indent="-3429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AutoNum type="arabicPeriod"/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отношение к вещам; </a:t>
            </a:r>
          </a:p>
          <a:p>
            <a:pPr marL="533400" marR="190500" indent="-3429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AutoNum type="arabicPeriod"/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отношение к урокам; </a:t>
            </a:r>
          </a:p>
          <a:p>
            <a:pPr marL="533400" marR="190500" indent="-3429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AutoNum type="arabicPeriod"/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школьные конфликты; </a:t>
            </a:r>
          </a:p>
          <a:p>
            <a:pPr marL="533400" marR="190500" indent="-3429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AutoNum type="arabicPeriod"/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отношение к здоровью. </a:t>
            </a: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b="1" i="1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Эти сказки решают дидактические, коррекционные и терапевтические задачи, развивают воображение и мышление.</a:t>
            </a:r>
            <a:endParaRPr lang="ru-RU" sz="14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8296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0E90FDCE-7CDA-49DB-9562-D28CC8286B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81C8532-32CE-4249-AF91-84F87A95BAAE}"/>
              </a:ext>
            </a:extLst>
          </p:cNvPr>
          <p:cNvSpPr txBox="1"/>
          <p:nvPr/>
        </p:nvSpPr>
        <p:spPr>
          <a:xfrm>
            <a:off x="1125416" y="114434"/>
            <a:ext cx="10269416" cy="5983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0500" marR="190500">
              <a:spcBef>
                <a:spcPts val="500"/>
              </a:spcBef>
              <a:spcAft>
                <a:spcPts val="500"/>
              </a:spcAft>
            </a:pPr>
            <a:r>
              <a:rPr lang="ru-RU" sz="1150" dirty="0">
                <a:solidFill>
                  <a:srgbClr val="424242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Автор: М.А. Панфилова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ru-RU" sz="1150" dirty="0">
                <a:solidFill>
                  <a:srgbClr val="424242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3"/>
              </a:rPr>
              <a:t>http://adalin.mospsy.ru</a:t>
            </a:r>
            <a:r>
              <a:rPr lang="ru-RU" sz="1150" dirty="0">
                <a:solidFill>
                  <a:srgbClr val="424242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600" b="1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Первая сказка.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"Лесной школы"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Жил-был Ежик. Он был маленький, кругленький, серого цвета, с остреньким носиком и черными глазками-пуговками. На спине у Ежика были самые настоящие колючки. Но он был очень добрым и ласковым. А жил Ежик в школе.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Да, в самой обыкновенной школе, где было много детей, которых учили мудрые учителя. Как он сюда попал, Ежик и сам не знал: может быть, какой-то школьник принес его для "живого уголка" еще крохотным, а может, он и родился в школе. Сколько Ежик себя помнил, он всегда вспоминал школьные звонки, теплые руки детей, вкусные угощенья и уроки...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Очень нравилось Ежику, как проходили уроки. Вместе с детьми Ежик учился читать, писать, считать, изучал и другие предметы. Конечно, это было незаметно для людей. Им казалось: бегает Ежик, радуется жизни. А Ежик мечтал...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мечтал он о том, что, когда вырастет, станет учителем и сможет научить своих лесных друзей всему, что умеет и чему научился сам у людей в школе.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Вот Ежик стал взрослым, и пришла пора осуществиться его мечте. Лесные жители построили настоящую школу, в которой будут учиться зайчата, лисята, волчата, мышата и другие зверята. Учитель-Еж готовил класс к приему первоклассников. В светлой комнате стояли столы, стульчики. На стене висела доска, на которой можно писать мелом. Еж принес учебники - книжки с картинками, которые помогут научить писать, считать.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9090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5E2DFA8B-959E-497C-9948-BFFA0862BE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D7296C8-9A60-4697-86FA-995E5FD64BB0}"/>
              </a:ext>
            </a:extLst>
          </p:cNvPr>
          <p:cNvSpPr txBox="1"/>
          <p:nvPr/>
        </p:nvSpPr>
        <p:spPr>
          <a:xfrm>
            <a:off x="1125415" y="324748"/>
            <a:ext cx="10016196" cy="6245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Сорока принесла в Лесную школу блестящий звонкий колокольчик.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Зачем ты принесла в школу какую-то игрушку? - спросил у Сороки Сторож-Крот. - Ведь в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школе не играют, а учатся!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Сорока важно ответила: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Меня Еж попросил. Я буду отвечать за звонки.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А зачем нам звонить? Школа же не пожарная машина! - удивился Крот.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Эх, ты ничего про школу не знаешь! Если звенит звонок - значит, пора на урок. А если на уроке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звонок, значит, пора отдохнуть, дружок! - затрещала Сорока.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Подожди, Сорока, объясни мне еще разок. Если ребята придут в школу, то, услышав звонок, побегут на урок?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Да, только не побегут, а подойдут к столикам, будут ждать начала урока, - ответила Сорока.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Это верно! - подхватил Еж. - Именно так делают настоящие школьники.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Так наши ребята-зверята могут и не знать эти правила? - заволновался Крот.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Придут в школу и узнают! - вновь затрещала Сорока.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marR="1905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14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Да, - подтвердил Еж, - узнают, как стать школьником, как правильно писать, считать и многое другое.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3793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1643</Words>
  <Application>Microsoft Office PowerPoint</Application>
  <PresentationFormat>Произвольный</PresentationFormat>
  <Paragraphs>126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      Родителям будущих первоклассников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gormo</dc:creator>
  <cp:lastModifiedBy>Tembel Kirill</cp:lastModifiedBy>
  <cp:revision>16</cp:revision>
  <dcterms:created xsi:type="dcterms:W3CDTF">2021-04-07T13:17:52Z</dcterms:created>
  <dcterms:modified xsi:type="dcterms:W3CDTF">2021-04-08T13:55:05Z</dcterms:modified>
</cp:coreProperties>
</file>